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3" autoAdjust="0"/>
    <p:restoredTop sz="73865" autoAdjust="0"/>
  </p:normalViewPr>
  <p:slideViewPr>
    <p:cSldViewPr snapToGrid="0">
      <p:cViewPr varScale="1">
        <p:scale>
          <a:sx n="63" d="100"/>
          <a:sy n="63" d="100"/>
        </p:scale>
        <p:origin x="3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5917F-3BB1-4584-8D4F-F684E0264E83}" type="datetimeFigureOut">
              <a:rPr lang="en-US" smtClean="0"/>
              <a:t>11/17/2021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DE4F3-8457-44AD-BC21-2E780C949BD6}" type="slidenum">
              <a:rPr lang="en-US" smtClean="0"/>
              <a:t>‹#›</a:t>
            </a:fld>
            <a:endParaRPr lang="en-US"/>
          </a:p>
        </p:txBody>
      </p:sp>
    </p:spTree>
    <p:extLst>
      <p:ext uri="{BB962C8B-B14F-4D97-AF65-F5344CB8AC3E}">
        <p14:creationId xmlns:p14="http://schemas.microsoft.com/office/powerpoint/2010/main" val="95562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Technically, a hostile work environment is a workplace in which the conduct of supervisors or coworkers has created a discriminatory environment that a reasonable person would find so abusive or intimidating that it impacts the ability to work</a:t>
            </a:r>
          </a:p>
          <a:p>
            <a:r>
              <a:rPr lang="en-US" dirty="0"/>
              <a:t>US EEOC defines a hostile work environment as an “unwelcome or offensive behavior in the workplace, which causes one or more employees to feel uncomfortable, scared, or intimidated in their place of employment.</a:t>
            </a:r>
          </a:p>
        </p:txBody>
      </p:sp>
      <p:sp>
        <p:nvSpPr>
          <p:cNvPr id="4" name="Slide Number Placeholder 3"/>
          <p:cNvSpPr>
            <a:spLocks noGrp="1"/>
          </p:cNvSpPr>
          <p:nvPr>
            <p:ph type="sldNum" sz="quarter" idx="5"/>
          </p:nvPr>
        </p:nvSpPr>
        <p:spPr/>
        <p:txBody>
          <a:bodyPr/>
          <a:lstStyle/>
          <a:p>
            <a:fld id="{A82DE4F3-8457-44AD-BC21-2E780C949BD6}" type="slidenum">
              <a:rPr lang="en-US" smtClean="0"/>
              <a:t>2</a:t>
            </a:fld>
            <a:endParaRPr lang="en-US"/>
          </a:p>
        </p:txBody>
      </p:sp>
    </p:spTree>
    <p:extLst>
      <p:ext uri="{BB962C8B-B14F-4D97-AF65-F5344CB8AC3E}">
        <p14:creationId xmlns:p14="http://schemas.microsoft.com/office/powerpoint/2010/main" val="3320268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prove a hostile work environment claim, an employee must prove that the underlying acts were severe or pervasive</a:t>
            </a:r>
          </a:p>
          <a:p>
            <a:r>
              <a:rPr lang="en-US" dirty="0"/>
              <a:t>The harassment must be both unwelcome and offensive to you, as well as being objectively offensive (meaning that a reasonable person would find the harassment hostile and abusive).</a:t>
            </a:r>
          </a:p>
          <a:p>
            <a:r>
              <a:rPr lang="en-US" dirty="0"/>
              <a:t>Elements of a hostile work environment include: Discrimination based on religion, age, race, sex or disability, Intimidating environment, and Offensive behavior.</a:t>
            </a:r>
          </a:p>
          <a:p>
            <a:r>
              <a:rPr lang="en-US" dirty="0"/>
              <a:t>Be careful to distinguish between a situation that’s hostile and one that’s merely difficult or annoying. In most cases, personality conflicts, petty slights, annoyances, rudeness, and isolated incidents do not constitute a hostile work environment.</a:t>
            </a:r>
          </a:p>
        </p:txBody>
      </p:sp>
      <p:sp>
        <p:nvSpPr>
          <p:cNvPr id="4" name="Slide Number Placeholder 3"/>
          <p:cNvSpPr>
            <a:spLocks noGrp="1"/>
          </p:cNvSpPr>
          <p:nvPr>
            <p:ph type="sldNum" sz="quarter" idx="5"/>
          </p:nvPr>
        </p:nvSpPr>
        <p:spPr/>
        <p:txBody>
          <a:bodyPr/>
          <a:lstStyle/>
          <a:p>
            <a:fld id="{A82DE4F3-8457-44AD-BC21-2E780C949BD6}" type="slidenum">
              <a:rPr lang="en-US" smtClean="0"/>
              <a:t>3</a:t>
            </a:fld>
            <a:endParaRPr lang="en-US"/>
          </a:p>
        </p:txBody>
      </p:sp>
    </p:spTree>
    <p:extLst>
      <p:ext uri="{BB962C8B-B14F-4D97-AF65-F5344CB8AC3E}">
        <p14:creationId xmlns:p14="http://schemas.microsoft.com/office/powerpoint/2010/main" val="3905326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Harassment, sexual harassment, discrimination, victimization, violence and many other kinds of offensive or inappropriate behavior qualify as unwelcome conduct. All of them will create a hostile work environment if they're happening consistently or purposefully, or in the case of a single incident, if they're severe.</a:t>
            </a:r>
          </a:p>
          <a:p>
            <a:r>
              <a:rPr lang="en-US" dirty="0"/>
              <a:t>A hostile working environment is one that is characterized by ineffective or negative communication, unprofessional or dishonest behavior, punitive practices or policies and/or strained relationships between employees and office leadership.</a:t>
            </a:r>
          </a:p>
        </p:txBody>
      </p:sp>
      <p:sp>
        <p:nvSpPr>
          <p:cNvPr id="4" name="Slide Number Placeholder 3"/>
          <p:cNvSpPr>
            <a:spLocks noGrp="1"/>
          </p:cNvSpPr>
          <p:nvPr>
            <p:ph type="sldNum" sz="quarter" idx="5"/>
          </p:nvPr>
        </p:nvSpPr>
        <p:spPr/>
        <p:txBody>
          <a:bodyPr/>
          <a:lstStyle/>
          <a:p>
            <a:fld id="{A82DE4F3-8457-44AD-BC21-2E780C949BD6}" type="slidenum">
              <a:rPr lang="en-US" smtClean="0"/>
              <a:t>5</a:t>
            </a:fld>
            <a:endParaRPr lang="en-US"/>
          </a:p>
        </p:txBody>
      </p:sp>
    </p:spTree>
    <p:extLst>
      <p:ext uri="{BB962C8B-B14F-4D97-AF65-F5344CB8AC3E}">
        <p14:creationId xmlns:p14="http://schemas.microsoft.com/office/powerpoint/2010/main" val="2890311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Investigating a hostile work environment complaint is a difficult task that requires sensitivity, attention to detail, and strong people skills. Be prepared with a thorough set of questions before you begin interviewing the people involved.</a:t>
            </a:r>
          </a:p>
          <a:p>
            <a:r>
              <a:rPr lang="en-US" dirty="0"/>
              <a:t>First, it’s important to understand the legal requirements. To constitute a hostile work environment, the behavior must discriminate against a protected group of people. That includes conduct based on race, color, religion, gender, pregnancy, national origin, age, dis</a:t>
            </a:r>
          </a:p>
          <a:p>
            <a:r>
              <a:rPr lang="en-US" dirty="0"/>
              <a:t>ability or genetic information.</a:t>
            </a:r>
          </a:p>
          <a:p>
            <a:r>
              <a:rPr lang="en-US" dirty="0"/>
              <a:t>Signs as increased employee burnout, employees arguing quite often and several complaints that they are not appreciated at work may point towards an unfavorable work environment</a:t>
            </a:r>
          </a:p>
        </p:txBody>
      </p:sp>
      <p:sp>
        <p:nvSpPr>
          <p:cNvPr id="4" name="Slide Number Placeholder 3"/>
          <p:cNvSpPr>
            <a:spLocks noGrp="1"/>
          </p:cNvSpPr>
          <p:nvPr>
            <p:ph type="sldNum" sz="quarter" idx="5"/>
          </p:nvPr>
        </p:nvSpPr>
        <p:spPr/>
        <p:txBody>
          <a:bodyPr/>
          <a:lstStyle/>
          <a:p>
            <a:fld id="{A82DE4F3-8457-44AD-BC21-2E780C949BD6}" type="slidenum">
              <a:rPr lang="en-US" smtClean="0"/>
              <a:t>6</a:t>
            </a:fld>
            <a:endParaRPr lang="en-US"/>
          </a:p>
        </p:txBody>
      </p:sp>
    </p:spTree>
    <p:extLst>
      <p:ext uri="{BB962C8B-B14F-4D97-AF65-F5344CB8AC3E}">
        <p14:creationId xmlns:p14="http://schemas.microsoft.com/office/powerpoint/2010/main" val="42272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define ‘hostile work environment.’ A hostile work environment is a workplace that makes employees feel “uncomfortable, scared, or intimidated” due to unwelcome conduct. </a:t>
            </a:r>
          </a:p>
          <a:p>
            <a:r>
              <a:rPr lang="en-US" dirty="0"/>
              <a:t>Sexual harassment is unwelcome or offensive sexual behaviour that is repeated or significant enough to have a harmful effect on a person.</a:t>
            </a:r>
          </a:p>
          <a:p>
            <a:r>
              <a:rPr lang="en-US" dirty="0"/>
              <a:t>Sexual harassment is a persistent problem for women in the workplace consequently making the work </a:t>
            </a:r>
            <a:r>
              <a:rPr lang="en-US"/>
              <a:t>environment hostile </a:t>
            </a:r>
            <a:r>
              <a:rPr lang="en-US" dirty="0"/>
              <a:t>for them. </a:t>
            </a:r>
          </a:p>
          <a:p>
            <a:endParaRPr lang="en-US" dirty="0"/>
          </a:p>
        </p:txBody>
      </p:sp>
      <p:sp>
        <p:nvSpPr>
          <p:cNvPr id="4" name="Slide Number Placeholder 3"/>
          <p:cNvSpPr>
            <a:spLocks noGrp="1"/>
          </p:cNvSpPr>
          <p:nvPr>
            <p:ph type="sldNum" sz="quarter" idx="5"/>
          </p:nvPr>
        </p:nvSpPr>
        <p:spPr/>
        <p:txBody>
          <a:bodyPr/>
          <a:lstStyle/>
          <a:p>
            <a:fld id="{A82DE4F3-8457-44AD-BC21-2E780C949BD6}" type="slidenum">
              <a:rPr lang="en-US" smtClean="0"/>
              <a:t>7</a:t>
            </a:fld>
            <a:endParaRPr lang="en-US"/>
          </a:p>
        </p:txBody>
      </p:sp>
    </p:spTree>
    <p:extLst>
      <p:ext uri="{BB962C8B-B14F-4D97-AF65-F5344CB8AC3E}">
        <p14:creationId xmlns:p14="http://schemas.microsoft.com/office/powerpoint/2010/main" val="2616475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hostile workplace that’s created by a single person has an obvious solution – you fire that person, or at least reprimand them so it doesn’t happen again. But even then, there are concerns: what if that person is the CEO or an executive you have no authority over? What if they’re the best performer and the company absolutely needs them? What if there are other issues you hadn’t foreseen or what if their action wasn’t so severe as to warrant termination?</a:t>
            </a:r>
          </a:p>
          <a:p>
            <a:r>
              <a:rPr lang="en-US" dirty="0"/>
              <a:t>Working with your HR department, craft a comprehensive, easy-to-understand anti-workplace harassment and anti-discrimination policy covering all employees. Be sure to include guidance from your company’s legal counsel in order to ensure the policy fully complies with local, state, and federal laws and regulations.</a:t>
            </a:r>
          </a:p>
          <a:p>
            <a:endParaRPr lang="en-US" dirty="0"/>
          </a:p>
        </p:txBody>
      </p:sp>
      <p:sp>
        <p:nvSpPr>
          <p:cNvPr id="4" name="Slide Number Placeholder 3"/>
          <p:cNvSpPr>
            <a:spLocks noGrp="1"/>
          </p:cNvSpPr>
          <p:nvPr>
            <p:ph type="sldNum" sz="quarter" idx="5"/>
          </p:nvPr>
        </p:nvSpPr>
        <p:spPr/>
        <p:txBody>
          <a:bodyPr/>
          <a:lstStyle/>
          <a:p>
            <a:fld id="{A82DE4F3-8457-44AD-BC21-2E780C949BD6}" type="slidenum">
              <a:rPr lang="en-US" smtClean="0"/>
              <a:t>9</a:t>
            </a:fld>
            <a:endParaRPr lang="en-US"/>
          </a:p>
        </p:txBody>
      </p:sp>
    </p:spTree>
    <p:extLst>
      <p:ext uri="{BB962C8B-B14F-4D97-AF65-F5344CB8AC3E}">
        <p14:creationId xmlns:p14="http://schemas.microsoft.com/office/powerpoint/2010/main" val="1282705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speak to the person creating the hostile environment directly. If they don’t show willingness to change, go to their supervisor and explain the situation. If you are the person’s supervisor, even better: you have the authority to coax them into really listening and getting better.</a:t>
            </a:r>
          </a:p>
          <a:p>
            <a:r>
              <a:rPr lang="en-US" dirty="0"/>
              <a:t>A workplace should be well-equipped with in-house resources. In many cases, the offending employee doesn’t know that their behavior has offended the victim. Issues like these are relatively simple to resolve.</a:t>
            </a:r>
          </a:p>
          <a:p>
            <a:r>
              <a:rPr lang="en-US" dirty="0"/>
              <a:t>Employees should be given the opportunity to report any issues they’re having with other colleagues, and they should feel confident that their complaint will be taken seriously.</a:t>
            </a:r>
          </a:p>
          <a:p>
            <a:endParaRPr lang="en-US" dirty="0"/>
          </a:p>
        </p:txBody>
      </p:sp>
      <p:sp>
        <p:nvSpPr>
          <p:cNvPr id="4" name="Slide Number Placeholder 3"/>
          <p:cNvSpPr>
            <a:spLocks noGrp="1"/>
          </p:cNvSpPr>
          <p:nvPr>
            <p:ph type="sldNum" sz="quarter" idx="5"/>
          </p:nvPr>
        </p:nvSpPr>
        <p:spPr/>
        <p:txBody>
          <a:bodyPr/>
          <a:lstStyle/>
          <a:p>
            <a:fld id="{A82DE4F3-8457-44AD-BC21-2E780C949BD6}" type="slidenum">
              <a:rPr lang="en-US" smtClean="0"/>
              <a:t>10</a:t>
            </a:fld>
            <a:endParaRPr lang="en-US"/>
          </a:p>
        </p:txBody>
      </p:sp>
    </p:spTree>
    <p:extLst>
      <p:ext uri="{BB962C8B-B14F-4D97-AF65-F5344CB8AC3E}">
        <p14:creationId xmlns:p14="http://schemas.microsoft.com/office/powerpoint/2010/main" val="609762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2DE4F3-8457-44AD-BC21-2E780C949BD6}" type="slidenum">
              <a:rPr lang="en-US" smtClean="0"/>
              <a:t>11</a:t>
            </a:fld>
            <a:endParaRPr lang="en-US"/>
          </a:p>
        </p:txBody>
      </p:sp>
    </p:spTree>
    <p:extLst>
      <p:ext uri="{BB962C8B-B14F-4D97-AF65-F5344CB8AC3E}">
        <p14:creationId xmlns:p14="http://schemas.microsoft.com/office/powerpoint/2010/main" val="4094147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528935-DE72-4A8B-9A0F-2B9032009002}" type="datetimeFigureOut">
              <a:rPr lang="en-US" smtClean="0"/>
              <a:t>11/17/2021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55A22BC-3C55-45EE-B699-8ABEB5AE7DB1}"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951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528935-DE72-4A8B-9A0F-2B9032009002}" type="datetimeFigureOut">
              <a:rPr lang="en-US" smtClean="0"/>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A22BC-3C55-45EE-B699-8ABEB5AE7DB1}"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4299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528935-DE72-4A8B-9A0F-2B9032009002}" type="datetimeFigureOut">
              <a:rPr lang="en-US" smtClean="0"/>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A22BC-3C55-45EE-B699-8ABEB5AE7DB1}"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556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528935-DE72-4A8B-9A0F-2B9032009002}" type="datetimeFigureOut">
              <a:rPr lang="en-US" smtClean="0"/>
              <a:t>11/17/2021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A22BC-3C55-45EE-B699-8ABEB5AE7DB1}"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43111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528935-DE72-4A8B-9A0F-2B9032009002}" type="datetimeFigureOut">
              <a:rPr lang="en-US" smtClean="0"/>
              <a:t>11/17/2021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5A22BC-3C55-45EE-B699-8ABEB5AE7DB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8078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528935-DE72-4A8B-9A0F-2B9032009002}" type="datetimeFigureOut">
              <a:rPr lang="en-US" smtClean="0"/>
              <a:t>11/17/2021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5A22BC-3C55-45EE-B699-8ABEB5AE7DB1}"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8379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28935-DE72-4A8B-9A0F-2B9032009002}" type="datetimeFigureOut">
              <a:rPr lang="en-US" smtClean="0"/>
              <a:t>11/17/2021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5A22BC-3C55-45EE-B699-8ABEB5AE7DB1}" type="slidenum">
              <a:rPr lang="en-US" smtClean="0"/>
              <a:t>‹#›</a:t>
            </a:fld>
            <a:endParaRPr lang="en-US"/>
          </a:p>
        </p:txBody>
      </p:sp>
    </p:spTree>
    <p:extLst>
      <p:ext uri="{BB962C8B-B14F-4D97-AF65-F5344CB8AC3E}">
        <p14:creationId xmlns:p14="http://schemas.microsoft.com/office/powerpoint/2010/main" val="2928121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528935-DE72-4A8B-9A0F-2B9032009002}" type="datetimeFigureOut">
              <a:rPr lang="en-US" smtClean="0"/>
              <a:t>11/17/2021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A22BC-3C55-45EE-B699-8ABEB5AE7DB1}"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94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4528935-DE72-4A8B-9A0F-2B9032009002}" type="datetimeFigureOut">
              <a:rPr lang="en-US" smtClean="0"/>
              <a:t>11/17/2021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55A22BC-3C55-45EE-B699-8ABEB5AE7DB1}"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24424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528935-DE72-4A8B-9A0F-2B9032009002}" type="datetimeFigureOut">
              <a:rPr lang="en-US" smtClean="0"/>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A22BC-3C55-45EE-B699-8ABEB5AE7DB1}"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5577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528935-DE72-4A8B-9A0F-2B9032009002}" type="datetimeFigureOut">
              <a:rPr lang="en-US" smtClean="0"/>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A22BC-3C55-45EE-B699-8ABEB5AE7DB1}"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970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4528935-DE72-4A8B-9A0F-2B9032009002}" type="datetimeFigureOut">
              <a:rPr lang="en-US" smtClean="0"/>
              <a:t>11/17/2021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55A22BC-3C55-45EE-B699-8ABEB5AE7DB1}"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870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asisonline.org/security-management-magazine/articles/2018/11/building-a-hostility-free-workplace/" TargetMode="External"/><Relationship Id="rId5" Type="http://schemas.openxmlformats.org/officeDocument/2006/relationships/hyperlink" Target="https://www.i-sight.com/resources/the-complete-guide-to-a-hostile-work-environment/" TargetMode="External"/><Relationship Id="rId4" Type="http://schemas.openxmlformats.org/officeDocument/2006/relationships/hyperlink" Target="https://resources.workable.com/stories-and-insights/hostile-work-environment-signs-fix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786A5-BA98-4B24-91A9-21160329D77E}"/>
              </a:ext>
            </a:extLst>
          </p:cNvPr>
          <p:cNvSpPr>
            <a:spLocks noGrp="1"/>
          </p:cNvSpPr>
          <p:nvPr>
            <p:ph type="ctrTitle"/>
          </p:nvPr>
        </p:nvSpPr>
        <p:spPr/>
        <p:txBody>
          <a:bodyPr>
            <a:normAutofit/>
          </a:bodyPr>
          <a:lstStyle/>
          <a:p>
            <a:r>
              <a:rPr lang="en-US" sz="3200" b="1" dirty="0"/>
              <a:t>Training on Workplace Hostility </a:t>
            </a:r>
          </a:p>
        </p:txBody>
      </p:sp>
      <p:sp>
        <p:nvSpPr>
          <p:cNvPr id="3" name="Subtitle 2">
            <a:extLst>
              <a:ext uri="{FF2B5EF4-FFF2-40B4-BE49-F238E27FC236}">
                <a16:creationId xmlns:a16="http://schemas.microsoft.com/office/drawing/2014/main" id="{199BA70A-5FA0-43B1-B7B6-AA0BF03B4D4E}"/>
              </a:ext>
            </a:extLst>
          </p:cNvPr>
          <p:cNvSpPr>
            <a:spLocks noGrp="1"/>
          </p:cNvSpPr>
          <p:nvPr>
            <p:ph type="subTitle" idx="1"/>
          </p:nvPr>
        </p:nvSpPr>
        <p:spPr>
          <a:xfrm>
            <a:off x="2417780" y="3531204"/>
            <a:ext cx="8637072" cy="2524498"/>
          </a:xfrm>
        </p:spPr>
        <p:txBody>
          <a:bodyPr>
            <a:normAutofit/>
          </a:bodyPr>
          <a:lstStyle/>
          <a:p>
            <a:pPr algn="ctr"/>
            <a:r>
              <a:rPr lang="en-US" dirty="0"/>
              <a:t>Author </a:t>
            </a:r>
          </a:p>
          <a:p>
            <a:pPr algn="ctr"/>
            <a:r>
              <a:rPr lang="en-US" dirty="0"/>
              <a:t>Institutional Affiliation </a:t>
            </a:r>
          </a:p>
          <a:p>
            <a:pPr algn="ctr"/>
            <a:r>
              <a:rPr lang="en-US" dirty="0"/>
              <a:t>Instructor </a:t>
            </a:r>
          </a:p>
          <a:p>
            <a:pPr algn="ctr"/>
            <a:r>
              <a:rPr lang="en-US" dirty="0"/>
              <a:t>Course code </a:t>
            </a:r>
          </a:p>
          <a:p>
            <a:pPr algn="ctr"/>
            <a:r>
              <a:rPr lang="en-US" dirty="0"/>
              <a:t>Date of submission </a:t>
            </a:r>
          </a:p>
        </p:txBody>
      </p:sp>
    </p:spTree>
    <p:extLst>
      <p:ext uri="{BB962C8B-B14F-4D97-AF65-F5344CB8AC3E}">
        <p14:creationId xmlns:p14="http://schemas.microsoft.com/office/powerpoint/2010/main" val="3179902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AFD7C-CB68-4E2B-A7A9-591C52959724}"/>
              </a:ext>
            </a:extLst>
          </p:cNvPr>
          <p:cNvSpPr>
            <a:spLocks noGrp="1"/>
          </p:cNvSpPr>
          <p:nvPr>
            <p:ph type="title"/>
          </p:nvPr>
        </p:nvSpPr>
        <p:spPr/>
        <p:txBody>
          <a:bodyPr>
            <a:normAutofit/>
          </a:bodyPr>
          <a:lstStyle/>
          <a:p>
            <a:pPr algn="ctr"/>
            <a:r>
              <a:rPr lang="en-US" sz="2400" b="1" dirty="0"/>
              <a:t>Understanding Workplace hostility </a:t>
            </a:r>
          </a:p>
        </p:txBody>
      </p:sp>
      <p:sp>
        <p:nvSpPr>
          <p:cNvPr id="3" name="Content Placeholder 2">
            <a:extLst>
              <a:ext uri="{FF2B5EF4-FFF2-40B4-BE49-F238E27FC236}">
                <a16:creationId xmlns:a16="http://schemas.microsoft.com/office/drawing/2014/main" id="{9426595A-295A-45B2-9F77-45D0DD7616EB}"/>
              </a:ext>
            </a:extLst>
          </p:cNvPr>
          <p:cNvSpPr>
            <a:spLocks noGrp="1"/>
          </p:cNvSpPr>
          <p:nvPr>
            <p:ph idx="1"/>
          </p:nvPr>
        </p:nvSpPr>
        <p:spPr/>
        <p:txBody>
          <a:bodyPr>
            <a:normAutofit fontScale="85000" lnSpcReduction="10000"/>
          </a:bodyPr>
          <a:lstStyle/>
          <a:p>
            <a:pPr algn="just"/>
            <a:r>
              <a:rPr lang="en-US" dirty="0"/>
              <a:t>Various studies have highlighted the pervasiveness of hostility in various workplaces. </a:t>
            </a:r>
          </a:p>
          <a:p>
            <a:pPr algn="just"/>
            <a:r>
              <a:rPr lang="en-US" dirty="0"/>
              <a:t>By definition, a hostile work environment is described as a workplace that makes employees feel uncomfortable, scared and intimidated.</a:t>
            </a:r>
          </a:p>
          <a:p>
            <a:pPr algn="just"/>
            <a:r>
              <a:rPr lang="en-US" dirty="0"/>
              <a:t>This is usually due to unwelcome conduct and behavior. </a:t>
            </a:r>
          </a:p>
          <a:p>
            <a:pPr algn="just"/>
            <a:r>
              <a:rPr lang="en-US" dirty="0"/>
              <a:t>Examining hostile work environment laws helps you determine whether there are legal risks in your workplace (Bika, 2021).</a:t>
            </a:r>
          </a:p>
          <a:p>
            <a:pPr algn="just"/>
            <a:r>
              <a:rPr lang="en-US" dirty="0"/>
              <a:t>For example, the U.S. Equal Employment Opportunity Commission (EEOC) says that a hostile work environment results from harassment: Harassment that causes a hostile work environment is “unwelcome conduct that is based on race, color, religion, sex (including pregnancy), national origin, age (40 or older), disability or genetic information.”</a:t>
            </a:r>
          </a:p>
        </p:txBody>
      </p:sp>
    </p:spTree>
    <p:extLst>
      <p:ext uri="{BB962C8B-B14F-4D97-AF65-F5344CB8AC3E}">
        <p14:creationId xmlns:p14="http://schemas.microsoft.com/office/powerpoint/2010/main" val="266580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F429BA-E945-4FA2-8CBD-E7152142DE2C}"/>
              </a:ext>
            </a:extLst>
          </p:cNvPr>
          <p:cNvSpPr>
            <a:spLocks noGrp="1"/>
          </p:cNvSpPr>
          <p:nvPr>
            <p:ph idx="1"/>
          </p:nvPr>
        </p:nvSpPr>
        <p:spPr/>
        <p:txBody>
          <a:bodyPr>
            <a:normAutofit fontScale="92500" lnSpcReduction="20000"/>
          </a:bodyPr>
          <a:lstStyle/>
          <a:p>
            <a:pPr algn="just"/>
            <a:r>
              <a:rPr lang="en-US" dirty="0"/>
              <a:t>Based on this description of workplace hostility, discriminatory acts towards other employees can be considered leading contributors to the creation of a hostile work environment (Bika, 2021).</a:t>
            </a:r>
          </a:p>
          <a:p>
            <a:pPr algn="just"/>
            <a:r>
              <a:rPr lang="en-US" dirty="0"/>
              <a:t>Hostility at the workplace can result in possible lawsuits besides presenting negative impacts on the reputation of the organization. </a:t>
            </a:r>
          </a:p>
          <a:p>
            <a:pPr algn="just"/>
            <a:r>
              <a:rPr lang="en-US" dirty="0"/>
              <a:t>It is essential to note that petty slights, annoyances, and isolated cases that are not serious may not fall under the category of hostile workplace incidents. </a:t>
            </a:r>
          </a:p>
          <a:p>
            <a:pPr algn="just"/>
            <a:r>
              <a:rPr lang="en-US" dirty="0"/>
              <a:t>Managers and leaders should note that when an incident makes an inappropriate but non-discriminatory joke at another, such a conduct may not be considered illegal as a hostile workplace incident. </a:t>
            </a:r>
          </a:p>
        </p:txBody>
      </p:sp>
    </p:spTree>
    <p:extLst>
      <p:ext uri="{BB962C8B-B14F-4D97-AF65-F5344CB8AC3E}">
        <p14:creationId xmlns:p14="http://schemas.microsoft.com/office/powerpoint/2010/main" val="2462548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9BAB4-B2D1-4D99-A47A-18C824D28BC3}"/>
              </a:ext>
            </a:extLst>
          </p:cNvPr>
          <p:cNvSpPr>
            <a:spLocks noGrp="1"/>
          </p:cNvSpPr>
          <p:nvPr>
            <p:ph idx="1"/>
          </p:nvPr>
        </p:nvSpPr>
        <p:spPr/>
        <p:txBody>
          <a:bodyPr>
            <a:normAutofit fontScale="92500" lnSpcReduction="10000"/>
          </a:bodyPr>
          <a:lstStyle/>
          <a:p>
            <a:pPr algn="just"/>
            <a:r>
              <a:rPr lang="en-US" dirty="0"/>
              <a:t>It is necessary to help employees understand what kind of conduct is accepted by their organizations. </a:t>
            </a:r>
          </a:p>
          <a:p>
            <a:pPr algn="just"/>
            <a:r>
              <a:rPr lang="en-US" dirty="0"/>
              <a:t>This is usually critical to addressing issues of workplace bullying which may not be considered as illegal by the laws. </a:t>
            </a:r>
          </a:p>
          <a:p>
            <a:pPr algn="just"/>
            <a:r>
              <a:rPr lang="en-US" dirty="0"/>
              <a:t>Notably, for leaders cultivating a fair and respectful work environment should be in the list of their priorities if they are to achieve maximum employee productivity, engagement and retention. </a:t>
            </a:r>
          </a:p>
          <a:p>
            <a:pPr algn="just"/>
            <a:r>
              <a:rPr lang="en-US" dirty="0"/>
              <a:t>Based on research, employees may not perform maximally in work environments considered hostile</a:t>
            </a:r>
          </a:p>
        </p:txBody>
      </p:sp>
    </p:spTree>
    <p:extLst>
      <p:ext uri="{BB962C8B-B14F-4D97-AF65-F5344CB8AC3E}">
        <p14:creationId xmlns:p14="http://schemas.microsoft.com/office/powerpoint/2010/main" val="2703569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CDC7-67A2-469F-9539-0BE390F175B5}"/>
              </a:ext>
            </a:extLst>
          </p:cNvPr>
          <p:cNvSpPr>
            <a:spLocks noGrp="1"/>
          </p:cNvSpPr>
          <p:nvPr>
            <p:ph type="title"/>
          </p:nvPr>
        </p:nvSpPr>
        <p:spPr/>
        <p:txBody>
          <a:bodyPr/>
          <a:lstStyle/>
          <a:p>
            <a:r>
              <a:rPr lang="en-US" dirty="0"/>
              <a:t>What creates a hostile work environment?</a:t>
            </a:r>
          </a:p>
        </p:txBody>
      </p:sp>
      <p:sp>
        <p:nvSpPr>
          <p:cNvPr id="3" name="Content Placeholder 2">
            <a:extLst>
              <a:ext uri="{FF2B5EF4-FFF2-40B4-BE49-F238E27FC236}">
                <a16:creationId xmlns:a16="http://schemas.microsoft.com/office/drawing/2014/main" id="{2BB5CF14-20A8-4871-90A5-9251BA623A9F}"/>
              </a:ext>
            </a:extLst>
          </p:cNvPr>
          <p:cNvSpPr>
            <a:spLocks noGrp="1"/>
          </p:cNvSpPr>
          <p:nvPr>
            <p:ph idx="1"/>
          </p:nvPr>
        </p:nvSpPr>
        <p:spPr/>
        <p:txBody>
          <a:bodyPr>
            <a:normAutofit fontScale="92500"/>
          </a:bodyPr>
          <a:lstStyle/>
          <a:p>
            <a:pPr algn="just"/>
            <a:r>
              <a:rPr lang="en-US" dirty="0"/>
              <a:t>Various actions fall under unwelcome conduct that can create a hostile work environment. </a:t>
            </a:r>
          </a:p>
          <a:p>
            <a:pPr algn="just"/>
            <a:r>
              <a:rPr lang="en-US" dirty="0"/>
              <a:t>Harassment, sexual harassment, discrimination, victimization and violence may all be considered examples of unwelcome that can lead to the development of a hostile workplace.</a:t>
            </a:r>
          </a:p>
          <a:p>
            <a:pPr algn="just"/>
            <a:r>
              <a:rPr lang="en-US" dirty="0"/>
              <a:t>Notably, all of these will create a hostile work environment if they happen consistently or purposefully in the workplace. </a:t>
            </a:r>
          </a:p>
          <a:p>
            <a:pPr algn="just"/>
            <a:r>
              <a:rPr lang="en-US" dirty="0"/>
              <a:t>It is also important to note that it is not only employees whose actions can lead to the development of a hostile workplace environment, supervisors and managers whose actions are unwelcome can also create a hostile work environment.</a:t>
            </a:r>
          </a:p>
        </p:txBody>
      </p:sp>
    </p:spTree>
    <p:extLst>
      <p:ext uri="{BB962C8B-B14F-4D97-AF65-F5344CB8AC3E}">
        <p14:creationId xmlns:p14="http://schemas.microsoft.com/office/powerpoint/2010/main" val="2938667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B1410-8632-46C7-804D-A4FA3E406731}"/>
              </a:ext>
            </a:extLst>
          </p:cNvPr>
          <p:cNvSpPr>
            <a:spLocks noGrp="1"/>
          </p:cNvSpPr>
          <p:nvPr>
            <p:ph type="title"/>
          </p:nvPr>
        </p:nvSpPr>
        <p:spPr/>
        <p:txBody>
          <a:bodyPr/>
          <a:lstStyle/>
          <a:p>
            <a:r>
              <a:rPr lang="en-US" dirty="0"/>
              <a:t>Identifying a hostile work environment </a:t>
            </a:r>
          </a:p>
        </p:txBody>
      </p:sp>
      <p:sp>
        <p:nvSpPr>
          <p:cNvPr id="3" name="Content Placeholder 2">
            <a:extLst>
              <a:ext uri="{FF2B5EF4-FFF2-40B4-BE49-F238E27FC236}">
                <a16:creationId xmlns:a16="http://schemas.microsoft.com/office/drawing/2014/main" id="{8CFBAA0B-C51B-4920-89C9-5ED5F1555832}"/>
              </a:ext>
            </a:extLst>
          </p:cNvPr>
          <p:cNvSpPr>
            <a:spLocks noGrp="1"/>
          </p:cNvSpPr>
          <p:nvPr>
            <p:ph idx="1"/>
          </p:nvPr>
        </p:nvSpPr>
        <p:spPr/>
        <p:txBody>
          <a:bodyPr>
            <a:normAutofit fontScale="92500"/>
          </a:bodyPr>
          <a:lstStyle/>
          <a:p>
            <a:pPr algn="just"/>
            <a:r>
              <a:rPr lang="en-US" dirty="0"/>
              <a:t>Because workplace hostility may make it difficult for the employees to engage productively at work. </a:t>
            </a:r>
          </a:p>
          <a:p>
            <a:pPr algn="just"/>
            <a:r>
              <a:rPr lang="en-US" dirty="0"/>
              <a:t>It is easier to identify the signs of a hostile work environment especially by observing the employees. </a:t>
            </a:r>
          </a:p>
          <a:p>
            <a:pPr algn="just"/>
            <a:r>
              <a:rPr lang="en-US" dirty="0"/>
              <a:t>Signs as increased employee burnout, employees arguing quite often and several complaints that they are not appreciated at work may point towards an unfavorable work environment. </a:t>
            </a:r>
          </a:p>
          <a:p>
            <a:pPr algn="just"/>
            <a:r>
              <a:rPr lang="en-US" dirty="0"/>
              <a:t>It is usually important to identify these critical signs because official complaints to the HR department may be limited due to fear of retaliation. </a:t>
            </a:r>
          </a:p>
        </p:txBody>
      </p:sp>
    </p:spTree>
    <p:extLst>
      <p:ext uri="{BB962C8B-B14F-4D97-AF65-F5344CB8AC3E}">
        <p14:creationId xmlns:p14="http://schemas.microsoft.com/office/powerpoint/2010/main" val="828545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06E0-4565-4DF1-828B-9FA248775CA4}"/>
              </a:ext>
            </a:extLst>
          </p:cNvPr>
          <p:cNvSpPr>
            <a:spLocks noGrp="1"/>
          </p:cNvSpPr>
          <p:nvPr>
            <p:ph type="title"/>
          </p:nvPr>
        </p:nvSpPr>
        <p:spPr/>
        <p:txBody>
          <a:bodyPr>
            <a:normAutofit/>
          </a:bodyPr>
          <a:lstStyle/>
          <a:p>
            <a:pPr algn="ctr"/>
            <a:r>
              <a:rPr lang="en-US" sz="2400" b="1" dirty="0"/>
              <a:t>Components of a hostile work environment </a:t>
            </a:r>
          </a:p>
        </p:txBody>
      </p:sp>
      <p:sp>
        <p:nvSpPr>
          <p:cNvPr id="3" name="Content Placeholder 2">
            <a:extLst>
              <a:ext uri="{FF2B5EF4-FFF2-40B4-BE49-F238E27FC236}">
                <a16:creationId xmlns:a16="http://schemas.microsoft.com/office/drawing/2014/main" id="{2A5130C3-14D1-4736-B8F1-F43684C9EFC6}"/>
              </a:ext>
            </a:extLst>
          </p:cNvPr>
          <p:cNvSpPr>
            <a:spLocks noGrp="1"/>
          </p:cNvSpPr>
          <p:nvPr>
            <p:ph idx="1"/>
          </p:nvPr>
        </p:nvSpPr>
        <p:spPr/>
        <p:txBody>
          <a:bodyPr/>
          <a:lstStyle/>
          <a:p>
            <a:pPr algn="ctr"/>
            <a:r>
              <a:rPr lang="en-US" b="1" dirty="0"/>
              <a:t>Sexual / racial harassment. </a:t>
            </a:r>
          </a:p>
          <a:p>
            <a:pPr algn="just"/>
            <a:r>
              <a:rPr lang="en-US" dirty="0"/>
              <a:t>These are two things that always create a hostile environment for employees. </a:t>
            </a:r>
          </a:p>
          <a:p>
            <a:pPr algn="just"/>
            <a:r>
              <a:rPr lang="en-US" dirty="0"/>
              <a:t>You can’t have people making vulgar comments about gender or sexual orientation, spouting racial slurs or ridiculing someone on the basis of sex or race, and claim you have a healthy workplace. </a:t>
            </a:r>
          </a:p>
          <a:p>
            <a:pPr algn="just"/>
            <a:r>
              <a:rPr lang="en-US" dirty="0"/>
              <a:t>If you’ve received relevant complaints or heard this kind of verbal abuse yourself, you’re probably going to see increased hostility in the workplace.</a:t>
            </a:r>
          </a:p>
        </p:txBody>
      </p:sp>
    </p:spTree>
    <p:extLst>
      <p:ext uri="{BB962C8B-B14F-4D97-AF65-F5344CB8AC3E}">
        <p14:creationId xmlns:p14="http://schemas.microsoft.com/office/powerpoint/2010/main" val="39007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2DB9-342E-4744-896F-9AF8FCC56AEA}"/>
              </a:ext>
            </a:extLst>
          </p:cNvPr>
          <p:cNvSpPr>
            <a:spLocks noGrp="1"/>
          </p:cNvSpPr>
          <p:nvPr>
            <p:ph type="title"/>
          </p:nvPr>
        </p:nvSpPr>
        <p:spPr/>
        <p:txBody>
          <a:bodyPr/>
          <a:lstStyle/>
          <a:p>
            <a:r>
              <a:rPr lang="en-US" dirty="0"/>
              <a:t>Cont. </a:t>
            </a:r>
          </a:p>
        </p:txBody>
      </p:sp>
      <p:sp>
        <p:nvSpPr>
          <p:cNvPr id="3" name="Content Placeholder 2">
            <a:extLst>
              <a:ext uri="{FF2B5EF4-FFF2-40B4-BE49-F238E27FC236}">
                <a16:creationId xmlns:a16="http://schemas.microsoft.com/office/drawing/2014/main" id="{7264ADB7-FE27-4F31-8C1A-7FB5D72F00B8}"/>
              </a:ext>
            </a:extLst>
          </p:cNvPr>
          <p:cNvSpPr>
            <a:spLocks noGrp="1"/>
          </p:cNvSpPr>
          <p:nvPr>
            <p:ph idx="1"/>
          </p:nvPr>
        </p:nvSpPr>
        <p:spPr/>
        <p:txBody>
          <a:bodyPr>
            <a:normAutofit fontScale="92500" lnSpcReduction="20000"/>
          </a:bodyPr>
          <a:lstStyle/>
          <a:p>
            <a:pPr algn="ctr"/>
            <a:r>
              <a:rPr lang="en-US" b="1" dirty="0"/>
              <a:t>Discrimination</a:t>
            </a:r>
          </a:p>
          <a:p>
            <a:pPr algn="just"/>
            <a:r>
              <a:rPr lang="en-US" dirty="0"/>
              <a:t>Situations where hiring managers turn away applicants who are older than 40 years old indicates that the organization could be biased against these groups of people. </a:t>
            </a:r>
          </a:p>
          <a:p>
            <a:pPr algn="just"/>
            <a:r>
              <a:rPr lang="en-US" dirty="0"/>
              <a:t>Discrimination against the “weak” is also illegal, including employees who have a disability, take medical leave, or use workers’ compensation.</a:t>
            </a:r>
          </a:p>
          <a:p>
            <a:pPr algn="just"/>
            <a:r>
              <a:rPr lang="en-US" dirty="0"/>
              <a:t>Discriminatory comments like these often said casually, with a smile, or played off as a joke.</a:t>
            </a:r>
          </a:p>
          <a:p>
            <a:pPr algn="just"/>
            <a:r>
              <a:rPr lang="en-US" dirty="0"/>
              <a:t>But being discriminated against creates a hostile atmosphere for the employee, where they feel unsafe and disrespected by their employer.</a:t>
            </a:r>
          </a:p>
          <a:p>
            <a:pPr algn="just"/>
            <a:r>
              <a:rPr lang="en-US" dirty="0"/>
              <a:t>And this behavior that violates Title VII is what helps an employee pursue legal action.</a:t>
            </a:r>
          </a:p>
          <a:p>
            <a:endParaRPr lang="en-US" dirty="0"/>
          </a:p>
        </p:txBody>
      </p:sp>
    </p:spTree>
    <p:extLst>
      <p:ext uri="{BB962C8B-B14F-4D97-AF65-F5344CB8AC3E}">
        <p14:creationId xmlns:p14="http://schemas.microsoft.com/office/powerpoint/2010/main" val="3480250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9BE3E-9A3F-4CC4-9CAA-A7F4504EC965}"/>
              </a:ext>
            </a:extLst>
          </p:cNvPr>
          <p:cNvSpPr>
            <a:spLocks noGrp="1"/>
          </p:cNvSpPr>
          <p:nvPr>
            <p:ph type="title"/>
          </p:nvPr>
        </p:nvSpPr>
        <p:spPr/>
        <p:txBody>
          <a:bodyPr>
            <a:normAutofit/>
          </a:bodyPr>
          <a:lstStyle/>
          <a:p>
            <a:pPr algn="ctr"/>
            <a:r>
              <a:rPr lang="en-US" sz="2400" b="1" dirty="0"/>
              <a:t>Addressing workplace hostility </a:t>
            </a:r>
          </a:p>
        </p:txBody>
      </p:sp>
      <p:sp>
        <p:nvSpPr>
          <p:cNvPr id="3" name="Content Placeholder 2">
            <a:extLst>
              <a:ext uri="{FF2B5EF4-FFF2-40B4-BE49-F238E27FC236}">
                <a16:creationId xmlns:a16="http://schemas.microsoft.com/office/drawing/2014/main" id="{AAD0FFC7-8492-4B2E-AEB6-F7EE09A052C2}"/>
              </a:ext>
            </a:extLst>
          </p:cNvPr>
          <p:cNvSpPr>
            <a:spLocks noGrp="1"/>
          </p:cNvSpPr>
          <p:nvPr>
            <p:ph idx="1"/>
          </p:nvPr>
        </p:nvSpPr>
        <p:spPr/>
        <p:txBody>
          <a:bodyPr>
            <a:normAutofit fontScale="85000" lnSpcReduction="20000"/>
          </a:bodyPr>
          <a:lstStyle/>
          <a:p>
            <a:pPr algn="just"/>
            <a:r>
              <a:rPr lang="en-US" dirty="0"/>
              <a:t>Employers run the risk of employees filing lawsuits against them for failing to fix a hostile atmosphere caused by an employee, or even fostering one themselves.</a:t>
            </a:r>
          </a:p>
          <a:p>
            <a:pPr algn="just"/>
            <a:r>
              <a:rPr lang="en-US" dirty="0"/>
              <a:t>If an employee finds that someone else’s behavior is creating a hostile environment for them, it’s best to address the issue early before things get out of hand (Yahnke, 2021).</a:t>
            </a:r>
          </a:p>
          <a:p>
            <a:pPr algn="just"/>
            <a:r>
              <a:rPr lang="en-US" dirty="0"/>
              <a:t>A workplace should be well-equipped with in-house resources. In many cases, the offending employee doesn’t know that their behavior has offended the victim. Issues like these are relatively simple to resolve.</a:t>
            </a:r>
          </a:p>
          <a:p>
            <a:pPr algn="just"/>
            <a:r>
              <a:rPr lang="en-US" dirty="0"/>
              <a:t>Employees should be given the opportunity to report any issues they’re having with other colleagues, and they should feel confident that their complaint will be taken seriously.</a:t>
            </a:r>
          </a:p>
          <a:p>
            <a:pPr algn="just"/>
            <a:r>
              <a:rPr lang="en-US" dirty="0"/>
              <a:t>Approach the situation by clearing the lines of communication. Explain that the harasser’s behavior is offensive, inappropriate, or discriminatory.</a:t>
            </a:r>
          </a:p>
          <a:p>
            <a:pPr algn="just"/>
            <a:endParaRPr lang="en-US" dirty="0"/>
          </a:p>
        </p:txBody>
      </p:sp>
    </p:spTree>
    <p:extLst>
      <p:ext uri="{BB962C8B-B14F-4D97-AF65-F5344CB8AC3E}">
        <p14:creationId xmlns:p14="http://schemas.microsoft.com/office/powerpoint/2010/main" val="109184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C628-CD11-4018-8FBB-79ADD689EF89}"/>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724BB711-7BA5-42EC-8749-1C5685E32422}"/>
              </a:ext>
            </a:extLst>
          </p:cNvPr>
          <p:cNvSpPr>
            <a:spLocks noGrp="1"/>
          </p:cNvSpPr>
          <p:nvPr>
            <p:ph idx="1"/>
          </p:nvPr>
        </p:nvSpPr>
        <p:spPr/>
        <p:txBody>
          <a:bodyPr>
            <a:normAutofit fontScale="85000" lnSpcReduction="10000"/>
          </a:bodyPr>
          <a:lstStyle/>
          <a:p>
            <a:r>
              <a:rPr lang="en-US" dirty="0"/>
              <a:t>Explain that their behavior has someone else uncomfortable and won’t be tolerated in the workplace.	</a:t>
            </a:r>
          </a:p>
          <a:p>
            <a:r>
              <a:rPr lang="en-US" dirty="0"/>
              <a:t>If the workplace hostility is perpetuated by the top management, the best way to approach the situation would be by: </a:t>
            </a:r>
          </a:p>
          <a:p>
            <a:r>
              <a:rPr lang="en-US" dirty="0"/>
              <a:t>Implementing training focused on the many types of discrimination</a:t>
            </a:r>
          </a:p>
          <a:p>
            <a:r>
              <a:rPr lang="en-US" dirty="0"/>
              <a:t>Implementing training focused on hostile work environments in general</a:t>
            </a:r>
          </a:p>
          <a:p>
            <a:r>
              <a:rPr lang="en-US" dirty="0"/>
              <a:t>Building and strengthening relationships through company events</a:t>
            </a:r>
          </a:p>
          <a:p>
            <a:r>
              <a:rPr lang="en-US" dirty="0"/>
              <a:t>Developing strict policies and guidelines concerning behavior at work (such as a Code of Conduct)</a:t>
            </a:r>
          </a:p>
          <a:p>
            <a:r>
              <a:rPr lang="en-US" dirty="0"/>
              <a:t>Enforcing these policies – don’t let them collect dust</a:t>
            </a:r>
          </a:p>
          <a:p>
            <a:endParaRPr lang="en-US" dirty="0"/>
          </a:p>
        </p:txBody>
      </p:sp>
    </p:spTree>
    <p:extLst>
      <p:ext uri="{BB962C8B-B14F-4D97-AF65-F5344CB8AC3E}">
        <p14:creationId xmlns:p14="http://schemas.microsoft.com/office/powerpoint/2010/main" val="953544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3032-FCB8-46BB-B0FB-31A30EB67EF3}"/>
              </a:ext>
            </a:extLst>
          </p:cNvPr>
          <p:cNvSpPr>
            <a:spLocks noGrp="1"/>
          </p:cNvSpPr>
          <p:nvPr>
            <p:ph type="title"/>
          </p:nvPr>
        </p:nvSpPr>
        <p:spPr/>
        <p:txBody>
          <a:bodyPr/>
          <a:lstStyle/>
          <a:p>
            <a:r>
              <a:rPr lang="en-US" dirty="0"/>
              <a:t>Question </a:t>
            </a:r>
          </a:p>
        </p:txBody>
      </p:sp>
      <p:sp>
        <p:nvSpPr>
          <p:cNvPr id="3" name="Content Placeholder 2">
            <a:extLst>
              <a:ext uri="{FF2B5EF4-FFF2-40B4-BE49-F238E27FC236}">
                <a16:creationId xmlns:a16="http://schemas.microsoft.com/office/drawing/2014/main" id="{CDB5A1C0-D3CA-4662-8E81-31642E681747}"/>
              </a:ext>
            </a:extLst>
          </p:cNvPr>
          <p:cNvSpPr>
            <a:spLocks noGrp="1"/>
          </p:cNvSpPr>
          <p:nvPr>
            <p:ph idx="1"/>
          </p:nvPr>
        </p:nvSpPr>
        <p:spPr/>
        <p:txBody>
          <a:bodyPr/>
          <a:lstStyle/>
          <a:p>
            <a:r>
              <a:rPr lang="en-US" dirty="0"/>
              <a:t>Any question for clarification </a:t>
            </a:r>
          </a:p>
        </p:txBody>
      </p:sp>
    </p:spTree>
    <p:extLst>
      <p:ext uri="{BB962C8B-B14F-4D97-AF65-F5344CB8AC3E}">
        <p14:creationId xmlns:p14="http://schemas.microsoft.com/office/powerpoint/2010/main" val="186280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LineDrawing trans="37000" pencilSize="1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0D62-D60E-4717-B08C-3F72A366100C}"/>
              </a:ext>
            </a:extLst>
          </p:cNvPr>
          <p:cNvSpPr>
            <a:spLocks noGrp="1"/>
          </p:cNvSpPr>
          <p:nvPr>
            <p:ph type="title"/>
          </p:nvPr>
        </p:nvSpPr>
        <p:spPr/>
        <p:txBody>
          <a:bodyPr>
            <a:normAutofit/>
          </a:bodyPr>
          <a:lstStyle/>
          <a:p>
            <a:pPr algn="ctr"/>
            <a:r>
              <a:rPr lang="en-US" sz="2400" b="1" dirty="0"/>
              <a:t>References</a:t>
            </a:r>
            <a:r>
              <a:rPr lang="en-US" sz="2400" dirty="0"/>
              <a:t> </a:t>
            </a:r>
          </a:p>
        </p:txBody>
      </p:sp>
      <p:sp>
        <p:nvSpPr>
          <p:cNvPr id="3" name="Content Placeholder 2">
            <a:extLst>
              <a:ext uri="{FF2B5EF4-FFF2-40B4-BE49-F238E27FC236}">
                <a16:creationId xmlns:a16="http://schemas.microsoft.com/office/drawing/2014/main" id="{6977BF09-3805-44FC-A0C8-4AB18C0F4511}"/>
              </a:ext>
            </a:extLst>
          </p:cNvPr>
          <p:cNvSpPr>
            <a:spLocks noGrp="1"/>
          </p:cNvSpPr>
          <p:nvPr>
            <p:ph idx="1"/>
          </p:nvPr>
        </p:nvSpPr>
        <p:spPr/>
        <p:txBody>
          <a:bodyPr>
            <a:normAutofit lnSpcReduction="10000"/>
          </a:bodyPr>
          <a:lstStyle/>
          <a:p>
            <a:r>
              <a:rPr lang="en-US" dirty="0"/>
              <a:t>Bika, N. (2021). Horrible workplaces: The signs of a hostile work environment and what to do about it. Retrieved 17 November 2021, from </a:t>
            </a:r>
            <a:r>
              <a:rPr lang="en-US" dirty="0">
                <a:hlinkClick r:id="rId4"/>
              </a:rPr>
              <a:t>https://resources.workable.com/stories-and-insights/hostile-work-environment-signs-fixes</a:t>
            </a:r>
            <a:endParaRPr lang="en-US" dirty="0"/>
          </a:p>
          <a:p>
            <a:r>
              <a:rPr lang="en-US" dirty="0"/>
              <a:t>Yahnke, K. (2021). The Complete Guide to a Hostile Work Environment in 2021. Retrieved 17 November 2021, from </a:t>
            </a:r>
            <a:r>
              <a:rPr lang="en-US" dirty="0">
                <a:hlinkClick r:id="rId5"/>
              </a:rPr>
              <a:t>https://www.i-sight.com/resources/the-complete-guide-to-a-hostile-work-environment/</a:t>
            </a:r>
            <a:endParaRPr lang="en-US" dirty="0"/>
          </a:p>
          <a:p>
            <a:r>
              <a:rPr lang="en-US" dirty="0"/>
              <a:t>Solon, R. (2021). Building a Hostility-Free Workplace. Retrieved 17 November 2021, from </a:t>
            </a:r>
            <a:r>
              <a:rPr lang="en-US" dirty="0">
                <a:hlinkClick r:id="rId6"/>
              </a:rPr>
              <a:t>https://www.asisonline.org/security-management-magazine/articles/2018/11/building-a-hostility-free-workplace/</a:t>
            </a:r>
            <a:endParaRPr lang="en-US" dirty="0"/>
          </a:p>
          <a:p>
            <a:endParaRPr lang="en-US" dirty="0"/>
          </a:p>
        </p:txBody>
      </p:sp>
    </p:spTree>
    <p:extLst>
      <p:ext uri="{BB962C8B-B14F-4D97-AF65-F5344CB8AC3E}">
        <p14:creationId xmlns:p14="http://schemas.microsoft.com/office/powerpoint/2010/main" val="125610303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125</TotalTime>
  <Words>1848</Words>
  <Application>Microsoft Office PowerPoint</Application>
  <PresentationFormat>Widescreen</PresentationFormat>
  <Paragraphs>90</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Gill Sans MT</vt:lpstr>
      <vt:lpstr>Gallery</vt:lpstr>
      <vt:lpstr>Training on Workplace Hostility </vt:lpstr>
      <vt:lpstr>Understanding Workplace hostility </vt:lpstr>
      <vt:lpstr>PowerPoint Presentation</vt:lpstr>
      <vt:lpstr>PowerPoint Presentation</vt:lpstr>
      <vt:lpstr>What creates a hostile work environment?</vt:lpstr>
      <vt:lpstr>Identifying a hostile work environment </vt:lpstr>
      <vt:lpstr>Components of a hostile work environment </vt:lpstr>
      <vt:lpstr>Cont. </vt:lpstr>
      <vt:lpstr>Addressing workplace hostility </vt:lpstr>
      <vt:lpstr>Cont.</vt:lpstr>
      <vt:lpstr>Question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 User</dc:creator>
  <cp:lastModifiedBy>HP User</cp:lastModifiedBy>
  <cp:revision>20</cp:revision>
  <dcterms:created xsi:type="dcterms:W3CDTF">2021-11-17T07:49:53Z</dcterms:created>
  <dcterms:modified xsi:type="dcterms:W3CDTF">2021-11-17T10:11:38Z</dcterms:modified>
</cp:coreProperties>
</file>